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70" r:id="rId5"/>
    <p:sldId id="271" r:id="rId6"/>
    <p:sldId id="269" r:id="rId7"/>
    <p:sldId id="260" r:id="rId8"/>
    <p:sldId id="27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B82E-03F9-4C17-BBD4-BC3316E673F8}" type="datetimeFigureOut">
              <a:rPr kumimoji="1" lang="ja-JP" altLang="en-US" smtClean="0"/>
              <a:pPr/>
              <a:t>2015/10/5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B9A7-3E9A-4F6E-9463-4332030646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神経・臨床心理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脳とこころ：認知神経科学</a:t>
            </a:r>
            <a:endParaRPr lang="en-US" altLang="ja-JP" dirty="0" smtClean="0"/>
          </a:p>
          <a:p>
            <a:r>
              <a:rPr lang="ja-JP" altLang="en-US" dirty="0" smtClean="0"/>
              <a:t>ネットワークと新しい視点</a:t>
            </a:r>
            <a:endParaRPr lang="en-US" altLang="ja-JP" dirty="0" smtClean="0"/>
          </a:p>
          <a:p>
            <a:r>
              <a:rPr lang="en-US" altLang="ja-JP" dirty="0" smtClean="0"/>
              <a:t>http://cognitivens.web.fc2.com/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635375" y="981075"/>
            <a:ext cx="1800225" cy="10080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alibri" pitchFamily="34" charset="0"/>
              </a:rPr>
              <a:t>Memory</a:t>
            </a:r>
          </a:p>
          <a:p>
            <a:pPr algn="ctr"/>
            <a:r>
              <a:rPr lang="en-US" altLang="ja-JP">
                <a:latin typeface="Calibri" pitchFamily="34" charset="0"/>
              </a:rPr>
              <a:t>System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971550" y="2565400"/>
            <a:ext cx="1800225" cy="1008063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alibri" pitchFamily="34" charset="0"/>
              </a:rPr>
              <a:t>Motor </a:t>
            </a:r>
          </a:p>
          <a:p>
            <a:pPr algn="ctr"/>
            <a:r>
              <a:rPr lang="en-US" altLang="ja-JP">
                <a:latin typeface="Calibri" pitchFamily="34" charset="0"/>
              </a:rPr>
              <a:t>System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635375" y="4149725"/>
            <a:ext cx="1800225" cy="10080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alibri" pitchFamily="34" charset="0"/>
              </a:rPr>
              <a:t>Emotion</a:t>
            </a:r>
          </a:p>
          <a:p>
            <a:pPr algn="ctr"/>
            <a:r>
              <a:rPr lang="en-US" altLang="ja-JP">
                <a:latin typeface="Calibri" pitchFamily="34" charset="0"/>
              </a:rPr>
              <a:t>System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635375" y="2565400"/>
            <a:ext cx="1800225" cy="1008063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6300788" y="2565400"/>
            <a:ext cx="1800225" cy="1008063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alibri" pitchFamily="34" charset="0"/>
              </a:rPr>
              <a:t>Sensory</a:t>
            </a:r>
          </a:p>
          <a:p>
            <a:pPr algn="ctr"/>
            <a:r>
              <a:rPr lang="en-US" altLang="ja-JP">
                <a:latin typeface="Calibri" pitchFamily="34" charset="0"/>
              </a:rPr>
              <a:t>System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4500563" y="1989138"/>
            <a:ext cx="71437" cy="576262"/>
          </a:xfrm>
          <a:prstGeom prst="upDownArrow">
            <a:avLst>
              <a:gd name="adj1" fmla="val 50000"/>
              <a:gd name="adj2" fmla="val 16133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4500563" y="3573463"/>
            <a:ext cx="71437" cy="576262"/>
          </a:xfrm>
          <a:prstGeom prst="upDownArrow">
            <a:avLst>
              <a:gd name="adj1" fmla="val 50000"/>
              <a:gd name="adj2" fmla="val 16133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5129" name="AutoShape 11"/>
          <p:cNvSpPr>
            <a:spLocks noChangeArrowheads="1"/>
          </p:cNvSpPr>
          <p:nvPr/>
        </p:nvSpPr>
        <p:spPr bwMode="auto">
          <a:xfrm>
            <a:off x="2771775" y="2997200"/>
            <a:ext cx="863600" cy="71438"/>
          </a:xfrm>
          <a:prstGeom prst="leftRightArrow">
            <a:avLst>
              <a:gd name="adj1" fmla="val 50000"/>
              <a:gd name="adj2" fmla="val 24177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5130" name="AutoShape 12"/>
          <p:cNvSpPr>
            <a:spLocks noChangeArrowheads="1"/>
          </p:cNvSpPr>
          <p:nvPr/>
        </p:nvSpPr>
        <p:spPr bwMode="auto">
          <a:xfrm>
            <a:off x="5435600" y="2997200"/>
            <a:ext cx="863600" cy="71438"/>
          </a:xfrm>
          <a:prstGeom prst="leftRightArrow">
            <a:avLst>
              <a:gd name="adj1" fmla="val 50000"/>
              <a:gd name="adj2" fmla="val 24177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cxnSp>
        <p:nvCxnSpPr>
          <p:cNvPr id="5131" name="AutoShape 17"/>
          <p:cNvCxnSpPr>
            <a:cxnSpLocks noChangeShapeType="1"/>
            <a:stCxn id="5122" idx="1"/>
            <a:endCxn id="5123" idx="0"/>
          </p:cNvCxnSpPr>
          <p:nvPr/>
        </p:nvCxnSpPr>
        <p:spPr bwMode="auto">
          <a:xfrm rot="10800000" flipV="1">
            <a:off x="1871663" y="1485900"/>
            <a:ext cx="1763712" cy="1079500"/>
          </a:xfrm>
          <a:prstGeom prst="curvedConnector2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32" name="AutoShape 18"/>
          <p:cNvCxnSpPr>
            <a:cxnSpLocks noChangeShapeType="1"/>
            <a:stCxn id="5124" idx="1"/>
            <a:endCxn id="5123" idx="2"/>
          </p:cNvCxnSpPr>
          <p:nvPr/>
        </p:nvCxnSpPr>
        <p:spPr bwMode="auto">
          <a:xfrm rot="10800000">
            <a:off x="1871663" y="3573463"/>
            <a:ext cx="1763712" cy="1081087"/>
          </a:xfrm>
          <a:prstGeom prst="curvedConnector2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33" name="AutoShape 19"/>
          <p:cNvCxnSpPr>
            <a:cxnSpLocks noChangeShapeType="1"/>
            <a:stCxn id="5124" idx="3"/>
            <a:endCxn id="5126" idx="2"/>
          </p:cNvCxnSpPr>
          <p:nvPr/>
        </p:nvCxnSpPr>
        <p:spPr bwMode="auto">
          <a:xfrm flipV="1">
            <a:off x="5435600" y="3573463"/>
            <a:ext cx="1765300" cy="1081087"/>
          </a:xfrm>
          <a:prstGeom prst="curvedConnector2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34" name="AutoShape 20"/>
          <p:cNvCxnSpPr>
            <a:cxnSpLocks noChangeShapeType="1"/>
            <a:stCxn id="5122" idx="3"/>
            <a:endCxn id="5126" idx="0"/>
          </p:cNvCxnSpPr>
          <p:nvPr/>
        </p:nvCxnSpPr>
        <p:spPr bwMode="auto">
          <a:xfrm>
            <a:off x="5435600" y="1485900"/>
            <a:ext cx="1765300" cy="1079500"/>
          </a:xfrm>
          <a:prstGeom prst="curvedConnector2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35" name="Rectangle 21"/>
          <p:cNvSpPr>
            <a:spLocks noChangeArrowheads="1"/>
          </p:cNvSpPr>
          <p:nvPr/>
        </p:nvSpPr>
        <p:spPr bwMode="auto">
          <a:xfrm>
            <a:off x="900113" y="2276475"/>
            <a:ext cx="7272337" cy="1584325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3203575" y="908050"/>
            <a:ext cx="2736850" cy="4321175"/>
          </a:xfrm>
          <a:prstGeom prst="rect">
            <a:avLst/>
          </a:prstGeom>
          <a:solidFill>
            <a:srgbClr val="00FF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latin typeface="Calibri" pitchFamily="34" charset="0"/>
            </a:endParaRPr>
          </a:p>
        </p:txBody>
      </p:sp>
      <p:sp>
        <p:nvSpPr>
          <p:cNvPr id="5137" name="Text Box 29"/>
          <p:cNvSpPr txBox="1">
            <a:spLocks noChangeArrowheads="1"/>
          </p:cNvSpPr>
          <p:nvPr/>
        </p:nvSpPr>
        <p:spPr bwMode="auto">
          <a:xfrm>
            <a:off x="4054475" y="2708275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  <a:p>
            <a:pPr algn="ctr"/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System</a:t>
            </a:r>
          </a:p>
        </p:txBody>
      </p:sp>
      <p:sp>
        <p:nvSpPr>
          <p:cNvPr id="5138" name="Text Box 30"/>
          <p:cNvSpPr txBox="1">
            <a:spLocks noChangeArrowheads="1"/>
          </p:cNvSpPr>
          <p:nvPr/>
        </p:nvSpPr>
        <p:spPr bwMode="auto">
          <a:xfrm>
            <a:off x="3773488" y="214313"/>
            <a:ext cx="1630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solidFill>
                  <a:srgbClr val="0000FF"/>
                </a:solidFill>
                <a:latin typeface="Calibri" pitchFamily="34" charset="0"/>
              </a:rPr>
              <a:t>INTERNAL</a:t>
            </a:r>
          </a:p>
          <a:p>
            <a:pPr algn="ctr"/>
            <a:r>
              <a:rPr lang="en-US" altLang="ja-JP">
                <a:solidFill>
                  <a:srgbClr val="0000FF"/>
                </a:solidFill>
                <a:latin typeface="Calibri" pitchFamily="34" charset="0"/>
              </a:rPr>
              <a:t>ENVIRONMENT</a:t>
            </a:r>
          </a:p>
        </p:txBody>
      </p:sp>
      <p:sp>
        <p:nvSpPr>
          <p:cNvPr id="5139" name="Text Box 31"/>
          <p:cNvSpPr txBox="1">
            <a:spLocks noChangeArrowheads="1"/>
          </p:cNvSpPr>
          <p:nvPr/>
        </p:nvSpPr>
        <p:spPr bwMode="auto">
          <a:xfrm>
            <a:off x="165100" y="1643063"/>
            <a:ext cx="1630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EXTERNAL</a:t>
            </a: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ENVIRONMENT</a:t>
            </a:r>
          </a:p>
        </p:txBody>
      </p:sp>
      <p:sp>
        <p:nvSpPr>
          <p:cNvPr id="5140" name="Text Box 32"/>
          <p:cNvSpPr txBox="1">
            <a:spLocks noChangeArrowheads="1"/>
          </p:cNvSpPr>
          <p:nvPr/>
        </p:nvSpPr>
        <p:spPr bwMode="auto">
          <a:xfrm>
            <a:off x="7292975" y="3854450"/>
            <a:ext cx="163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EXTERNAL</a:t>
            </a: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ENVIRONMENT</a:t>
            </a:r>
          </a:p>
        </p:txBody>
      </p:sp>
      <p:cxnSp>
        <p:nvCxnSpPr>
          <p:cNvPr id="5141" name="AutoShape 33"/>
          <p:cNvCxnSpPr>
            <a:cxnSpLocks noChangeShapeType="1"/>
          </p:cNvCxnSpPr>
          <p:nvPr/>
        </p:nvCxnSpPr>
        <p:spPr bwMode="auto">
          <a:xfrm flipH="1">
            <a:off x="8172450" y="3068638"/>
            <a:ext cx="431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42" name="AutoShape 34"/>
          <p:cNvCxnSpPr>
            <a:cxnSpLocks noChangeShapeType="1"/>
          </p:cNvCxnSpPr>
          <p:nvPr/>
        </p:nvCxnSpPr>
        <p:spPr bwMode="auto">
          <a:xfrm flipH="1">
            <a:off x="395288" y="3068638"/>
            <a:ext cx="431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43" name="AutoShape 44"/>
          <p:cNvCxnSpPr>
            <a:cxnSpLocks noChangeShapeType="1"/>
            <a:stCxn id="5123" idx="0"/>
            <a:endCxn id="5126" idx="0"/>
          </p:cNvCxnSpPr>
          <p:nvPr/>
        </p:nvCxnSpPr>
        <p:spPr bwMode="auto">
          <a:xfrm rot="5400000" flipV="1">
            <a:off x="4535488" y="-98425"/>
            <a:ext cx="1588" cy="5329237"/>
          </a:xfrm>
          <a:prstGeom prst="curvedConnector3">
            <a:avLst>
              <a:gd name="adj1" fmla="val -14400005"/>
            </a:avLst>
          </a:prstGeom>
          <a:noFill/>
          <a:ln w="12700">
            <a:solidFill>
              <a:srgbClr val="009900"/>
            </a:solidFill>
            <a:round/>
            <a:headEnd/>
            <a:tailEnd type="triangle" w="med" len="med"/>
          </a:ln>
        </p:spPr>
      </p:cxnSp>
      <p:cxnSp>
        <p:nvCxnSpPr>
          <p:cNvPr id="5144" name="AutoShape 46"/>
          <p:cNvCxnSpPr>
            <a:cxnSpLocks noChangeShapeType="1"/>
            <a:stCxn id="5126" idx="2"/>
            <a:endCxn id="5123" idx="2"/>
          </p:cNvCxnSpPr>
          <p:nvPr/>
        </p:nvCxnSpPr>
        <p:spPr bwMode="auto">
          <a:xfrm rot="5400000">
            <a:off x="4535488" y="909638"/>
            <a:ext cx="1587" cy="5329237"/>
          </a:xfrm>
          <a:prstGeom prst="curvedConnector3">
            <a:avLst>
              <a:gd name="adj1" fmla="val 14300005"/>
            </a:avLst>
          </a:prstGeom>
          <a:noFill/>
          <a:ln w="12700">
            <a:solidFill>
              <a:srgbClr val="009900"/>
            </a:solidFill>
            <a:round/>
            <a:headEnd/>
            <a:tailEnd type="triangle" w="med" len="med"/>
          </a:ln>
        </p:spPr>
      </p:cxnSp>
      <p:cxnSp>
        <p:nvCxnSpPr>
          <p:cNvPr id="5145" name="AutoShape 47"/>
          <p:cNvCxnSpPr>
            <a:cxnSpLocks noChangeShapeType="1"/>
            <a:stCxn id="5122" idx="3"/>
            <a:endCxn id="5124" idx="3"/>
          </p:cNvCxnSpPr>
          <p:nvPr/>
        </p:nvCxnSpPr>
        <p:spPr bwMode="auto">
          <a:xfrm>
            <a:off x="5435600" y="1485900"/>
            <a:ext cx="1588" cy="3168650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</p:cxnSp>
      <p:cxnSp>
        <p:nvCxnSpPr>
          <p:cNvPr id="5146" name="AutoShape 48"/>
          <p:cNvCxnSpPr>
            <a:cxnSpLocks noChangeShapeType="1"/>
            <a:stCxn id="5124" idx="1"/>
            <a:endCxn id="5122" idx="1"/>
          </p:cNvCxnSpPr>
          <p:nvPr/>
        </p:nvCxnSpPr>
        <p:spPr bwMode="auto">
          <a:xfrm rot="10800000" flipH="1">
            <a:off x="3635375" y="1485900"/>
            <a:ext cx="1588" cy="3168650"/>
          </a:xfrm>
          <a:prstGeom prst="curvedConnector3">
            <a:avLst>
              <a:gd name="adj1" fmla="val -14400005"/>
            </a:avLst>
          </a:prstGeom>
          <a:noFill/>
          <a:ln w="12700">
            <a:solidFill>
              <a:srgbClr val="009900"/>
            </a:solidFill>
            <a:round/>
            <a:headEnd/>
            <a:tailEnd type="triangle" w="med" len="med"/>
          </a:ln>
        </p:spPr>
      </p:cxnSp>
      <p:sp>
        <p:nvSpPr>
          <p:cNvPr id="5147" name="Line 53"/>
          <p:cNvSpPr>
            <a:spLocks noChangeShapeType="1"/>
          </p:cNvSpPr>
          <p:nvPr/>
        </p:nvSpPr>
        <p:spPr bwMode="auto">
          <a:xfrm flipH="1">
            <a:off x="1547813" y="3429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8" name="Line 54"/>
          <p:cNvSpPr>
            <a:spLocks noChangeShapeType="1"/>
          </p:cNvSpPr>
          <p:nvPr/>
        </p:nvSpPr>
        <p:spPr bwMode="auto">
          <a:xfrm>
            <a:off x="1547813" y="27082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9" name="Line 55"/>
          <p:cNvSpPr>
            <a:spLocks noChangeShapeType="1"/>
          </p:cNvSpPr>
          <p:nvPr/>
        </p:nvSpPr>
        <p:spPr bwMode="auto">
          <a:xfrm>
            <a:off x="6875463" y="27082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0" name="Line 56"/>
          <p:cNvSpPr>
            <a:spLocks noChangeShapeType="1"/>
          </p:cNvSpPr>
          <p:nvPr/>
        </p:nvSpPr>
        <p:spPr bwMode="auto">
          <a:xfrm>
            <a:off x="4140200" y="11255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1" name="Line 57"/>
          <p:cNvSpPr>
            <a:spLocks noChangeShapeType="1"/>
          </p:cNvSpPr>
          <p:nvPr/>
        </p:nvSpPr>
        <p:spPr bwMode="auto">
          <a:xfrm>
            <a:off x="4140200" y="27082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2" name="Line 58"/>
          <p:cNvSpPr>
            <a:spLocks noChangeShapeType="1"/>
          </p:cNvSpPr>
          <p:nvPr/>
        </p:nvSpPr>
        <p:spPr bwMode="auto">
          <a:xfrm>
            <a:off x="4140200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3" name="Line 59"/>
          <p:cNvSpPr>
            <a:spLocks noChangeShapeType="1"/>
          </p:cNvSpPr>
          <p:nvPr/>
        </p:nvSpPr>
        <p:spPr bwMode="auto">
          <a:xfrm flipH="1">
            <a:off x="6877050" y="3429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4" name="Line 60"/>
          <p:cNvSpPr>
            <a:spLocks noChangeShapeType="1"/>
          </p:cNvSpPr>
          <p:nvPr/>
        </p:nvSpPr>
        <p:spPr bwMode="auto">
          <a:xfrm flipH="1">
            <a:off x="4140200" y="18446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5" name="Line 61"/>
          <p:cNvSpPr>
            <a:spLocks noChangeShapeType="1"/>
          </p:cNvSpPr>
          <p:nvPr/>
        </p:nvSpPr>
        <p:spPr bwMode="auto">
          <a:xfrm flipH="1">
            <a:off x="4140200" y="3429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6" name="Line 62"/>
          <p:cNvSpPr>
            <a:spLocks noChangeShapeType="1"/>
          </p:cNvSpPr>
          <p:nvPr/>
        </p:nvSpPr>
        <p:spPr bwMode="auto">
          <a:xfrm flipH="1">
            <a:off x="4140200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7" name="Text Box 63"/>
          <p:cNvSpPr txBox="1">
            <a:spLocks noChangeArrowheads="1"/>
          </p:cNvSpPr>
          <p:nvPr/>
        </p:nvSpPr>
        <p:spPr bwMode="auto">
          <a:xfrm>
            <a:off x="811213" y="5500688"/>
            <a:ext cx="713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latin typeface="Calibri" pitchFamily="34" charset="0"/>
              </a:rPr>
              <a:t>ヒトの脳機能を２つに分ける：自己の内部、外部とインタラクトする系</a:t>
            </a:r>
          </a:p>
          <a:p>
            <a:pPr algn="ctr"/>
            <a:r>
              <a:rPr lang="ja-JP" altLang="en-US">
                <a:latin typeface="Calibri" pitchFamily="34" charset="0"/>
              </a:rPr>
              <a:t>前者は情動・動機づけと記憶の系を持ち、後者は感覚と運動の系を持つ</a:t>
            </a:r>
          </a:p>
          <a:p>
            <a:pPr algn="ctr"/>
            <a:r>
              <a:rPr lang="ja-JP" altLang="en-US">
                <a:latin typeface="Calibri" pitchFamily="34" charset="0"/>
              </a:rPr>
              <a:t>その２つが交わるところに認知的制御の系を考える</a:t>
            </a:r>
            <a:endParaRPr lang="en-US" altLang="ja-JP">
              <a:latin typeface="Calibri" pitchFamily="34" charset="0"/>
            </a:endParaRPr>
          </a:p>
          <a:p>
            <a:pPr algn="ctr"/>
            <a:r>
              <a:rPr lang="ja-JP" altLang="en-US">
                <a:latin typeface="Calibri" pitchFamily="34" charset="0"/>
              </a:rPr>
              <a:t>全体が自己</a:t>
            </a:r>
            <a:r>
              <a:rPr lang="en-US" altLang="ja-JP">
                <a:latin typeface="Calibri" pitchFamily="34" charset="0"/>
              </a:rPr>
              <a:t>Self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Ⅱ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．</a:t>
            </a:r>
            <a:r>
              <a:rPr kumimoji="1" lang="ja-JP" altLang="en-US" smtClean="0">
                <a:solidFill>
                  <a:srgbClr val="FF0000"/>
                </a:solidFill>
              </a:rPr>
              <a:t>認知的制御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00CC"/>
                </a:solidFill>
              </a:rPr>
              <a:t>１．必要な基礎知識</a:t>
            </a:r>
            <a:endParaRPr kumimoji="1" lang="ja-JP" alt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認知的制御系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kumimoji="1" lang="en-US" altLang="ja-JP" dirty="0" err="1" smtClean="0"/>
              <a:t>Frontoparietal</a:t>
            </a:r>
            <a:r>
              <a:rPr kumimoji="1" lang="en-US" altLang="ja-JP" dirty="0" smtClean="0"/>
              <a:t> system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7" name="コンテンツ プレースホルダ 6" descr="frontal corte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48297"/>
            <a:ext cx="2819400" cy="1628775"/>
          </a:xfrm>
        </p:spPr>
      </p:pic>
      <p:pic>
        <p:nvPicPr>
          <p:cNvPr id="8" name="コンテンツ プレースホルダ 7" descr="parietal cort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4365104"/>
            <a:ext cx="2773873" cy="1594977"/>
          </a:xfrm>
        </p:spPr>
      </p:pic>
      <p:pic>
        <p:nvPicPr>
          <p:cNvPr id="9" name="図 8" descr="PFC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506960"/>
            <a:ext cx="5892871" cy="358633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3528" y="22048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前頭葉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60212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頭頂葉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9872" y="2217638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前頭連合野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r>
              <a:rPr kumimoji="1" lang="ja-JP" altLang="en-US" dirty="0" smtClean="0">
                <a:solidFill>
                  <a:srgbClr val="0000FF"/>
                </a:solidFill>
              </a:rPr>
              <a:t>前頭前野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r>
              <a:rPr lang="en-US" altLang="ja-JP" dirty="0" smtClean="0">
                <a:solidFill>
                  <a:srgbClr val="0000FF"/>
                </a:solidFill>
              </a:rPr>
              <a:t>PFC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804248" y="3068960"/>
            <a:ext cx="360040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308304" y="3284984"/>
            <a:ext cx="360040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88224" y="4077072"/>
            <a:ext cx="360040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7452320" y="4005064"/>
            <a:ext cx="360040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2060848"/>
            <a:ext cx="1492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頭頂連合野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　上頭頂小葉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　下</a:t>
            </a:r>
            <a:r>
              <a:rPr lang="ja-JP" altLang="en-US" dirty="0" smtClean="0">
                <a:solidFill>
                  <a:srgbClr val="FF0000"/>
                </a:solidFill>
              </a:rPr>
              <a:t>頭頂小葉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419872" y="4221088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995936" y="3212976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635896" y="4725144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067944" y="4653136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4499992" y="4437112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860032" y="4293096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716016" y="2852936"/>
            <a:ext cx="360040" cy="36004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68344" y="573325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頭頂間溝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84168" y="61653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中心溝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cxnSp>
        <p:nvCxnSpPr>
          <p:cNvPr id="29" name="直線矢印コネクタ 28"/>
          <p:cNvCxnSpPr>
            <a:stCxn id="26" idx="0"/>
          </p:cNvCxnSpPr>
          <p:nvPr/>
        </p:nvCxnSpPr>
        <p:spPr>
          <a:xfrm flipH="1" flipV="1">
            <a:off x="7164288" y="3573016"/>
            <a:ext cx="1058054" cy="21602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7" idx="0"/>
          </p:cNvCxnSpPr>
          <p:nvPr/>
        </p:nvCxnSpPr>
        <p:spPr>
          <a:xfrm flipH="1" flipV="1">
            <a:off x="6228184" y="4005064"/>
            <a:ext cx="294566" cy="21602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148064" y="213285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上前頭溝</a:t>
            </a:r>
            <a:endParaRPr kumimoji="1" lang="en-US" altLang="ja-JP" dirty="0" smtClean="0">
              <a:solidFill>
                <a:srgbClr val="008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19872" y="53732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下前頭溝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cxnSp>
        <p:nvCxnSpPr>
          <p:cNvPr id="35" name="直線矢印コネクタ 34"/>
          <p:cNvCxnSpPr>
            <a:stCxn id="32" idx="2"/>
          </p:cNvCxnSpPr>
          <p:nvPr/>
        </p:nvCxnSpPr>
        <p:spPr>
          <a:xfrm flipH="1">
            <a:off x="5220072" y="2502188"/>
            <a:ext cx="481990" cy="56677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33" idx="0"/>
          </p:cNvCxnSpPr>
          <p:nvPr/>
        </p:nvCxnSpPr>
        <p:spPr>
          <a:xfrm flipV="1">
            <a:off x="3973870" y="4437112"/>
            <a:ext cx="454114" cy="93610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355976" y="60932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前中心溝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92280" y="62280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後中心溝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cxnSp>
        <p:nvCxnSpPr>
          <p:cNvPr id="41" name="直線矢印コネクタ 40"/>
          <p:cNvCxnSpPr>
            <a:stCxn id="38" idx="0"/>
          </p:cNvCxnSpPr>
          <p:nvPr/>
        </p:nvCxnSpPr>
        <p:spPr>
          <a:xfrm flipV="1">
            <a:off x="4909974" y="4509120"/>
            <a:ext cx="670138" cy="158417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9" idx="0"/>
          </p:cNvCxnSpPr>
          <p:nvPr/>
        </p:nvCxnSpPr>
        <p:spPr>
          <a:xfrm flipH="1" flipV="1">
            <a:off x="6444208" y="4293096"/>
            <a:ext cx="1202070" cy="19349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脳の正中線（内側）部と眼窩部</a:t>
            </a:r>
            <a:endParaRPr kumimoji="1" lang="ja-JP" altLang="en-US" dirty="0"/>
          </a:p>
        </p:txBody>
      </p:sp>
      <p:pic>
        <p:nvPicPr>
          <p:cNvPr id="5" name="コンテンツ プレースホルダ 4" descr="Gray729_orbital_gyru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709806" cy="4525963"/>
          </a:xfrm>
        </p:spPr>
      </p:pic>
      <p:pic>
        <p:nvPicPr>
          <p:cNvPr id="6" name="コンテンツ プレースホルダ 5" descr="Ptsd-brain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1916832"/>
            <a:ext cx="4038600" cy="3855444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1331640" y="587727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（腹）内側前頭前野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6165304"/>
            <a:ext cx="177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眼窩前頭部 </a:t>
            </a:r>
            <a:r>
              <a:rPr kumimoji="1" lang="en-US" altLang="ja-JP" dirty="0" smtClean="0"/>
              <a:t>OFC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Ⅱ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．</a:t>
            </a:r>
            <a:r>
              <a:rPr kumimoji="1" lang="ja-JP" altLang="en-US" smtClean="0">
                <a:solidFill>
                  <a:srgbClr val="FF0000"/>
                </a:solidFill>
              </a:rPr>
              <a:t>認知的制御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00CC"/>
                </a:solidFill>
              </a:rPr>
              <a:t>２．認知的制御機能</a:t>
            </a:r>
            <a:endParaRPr kumimoji="1" lang="ja-JP" alt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認知的制御機能の問題点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eaLnBrk="1" hangingPunct="1"/>
            <a:r>
              <a:rPr lang="ja-JP" altLang="en-US" sz="2800" dirty="0" smtClean="0">
                <a:solidFill>
                  <a:srgbClr val="FF0000"/>
                </a:solidFill>
              </a:rPr>
              <a:t>前頭前野の認知的制御機能（実行機能）にはどのようなものがあるのか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FF0000"/>
                </a:solidFill>
              </a:rPr>
              <a:t>様々な実行機能がどのように実現しているのか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008000"/>
                </a:solidFill>
              </a:rPr>
              <a:t>それら実行機能は「局在」するのか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008000"/>
                </a:solidFill>
              </a:rPr>
              <a:t>上の問いに関係して、なぜ一般に前頭葉損傷は大きな影響を持たないか</a:t>
            </a:r>
            <a:endParaRPr lang="en-US" altLang="ja-JP" sz="2800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0000FF"/>
                </a:solidFill>
              </a:rPr>
              <a:t>実行機能を基本的な要素に分けることは可能か</a:t>
            </a:r>
            <a:endParaRPr lang="en-US" altLang="ja-JP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0000FF"/>
                </a:solidFill>
              </a:rPr>
              <a:t>実行機能を要素の組み合わせとして捉えられるか</a:t>
            </a:r>
            <a:endParaRPr lang="en-US" altLang="ja-JP" sz="2800" dirty="0" smtClean="0">
              <a:solidFill>
                <a:srgbClr val="0000FF"/>
              </a:solidFill>
            </a:endParaRPr>
          </a:p>
          <a:p>
            <a:r>
              <a:rPr lang="ja-JP" altLang="en-US" sz="2800" dirty="0" smtClean="0">
                <a:solidFill>
                  <a:srgbClr val="0000FF"/>
                </a:solidFill>
              </a:rPr>
              <a:t>実行機能の機能的構造はどのようなものか</a:t>
            </a:r>
            <a:endParaRPr lang="en-US" altLang="ja-JP" sz="2800" dirty="0" smtClean="0"/>
          </a:p>
          <a:p>
            <a:pPr eaLnBrk="1" hangingPunct="1">
              <a:buNone/>
            </a:pPr>
            <a:endParaRPr lang="ja-JP" alt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認知的制御機能と単位的行動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認知的制御機能　　　　　　　　　　　　</a:t>
            </a:r>
            <a:endParaRPr kumimoji="1" lang="en-US" altLang="ja-JP" sz="24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ja-JP" altLang="en-US" sz="2400" dirty="0" smtClean="0"/>
              <a:t>　意思</a:t>
            </a:r>
            <a:r>
              <a:rPr lang="ja-JP" altLang="en-US" sz="2400" dirty="0" err="1" smtClean="0"/>
              <a:t>ー</a:t>
            </a:r>
            <a:r>
              <a:rPr lang="ja-JP" altLang="en-US" sz="2400" dirty="0" smtClean="0"/>
              <a:t>意欲、意図、目標設定、期待、など</a:t>
            </a:r>
            <a:endParaRPr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　記憶</a:t>
            </a:r>
            <a:r>
              <a:rPr kumimoji="1" lang="ja-JP" altLang="en-US" sz="2400" dirty="0" err="1" smtClean="0"/>
              <a:t>ー</a:t>
            </a:r>
            <a:r>
              <a:rPr kumimoji="1" lang="ja-JP" altLang="en-US" sz="2400" dirty="0" smtClean="0"/>
              <a:t>記銘、維持、想起、イメージ生成、予期、など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注意</a:t>
            </a:r>
            <a:r>
              <a:rPr lang="ja-JP" altLang="en-US" sz="2400" dirty="0" err="1" smtClean="0"/>
              <a:t>ー</a:t>
            </a:r>
            <a:r>
              <a:rPr lang="ja-JP" altLang="en-US" sz="2400" dirty="0" smtClean="0"/>
              <a:t>探索、検出、選択、など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操作</a:t>
            </a:r>
            <a:r>
              <a:rPr lang="ja-JP" altLang="en-US" sz="2400" dirty="0" err="1" smtClean="0"/>
              <a:t>ー</a:t>
            </a:r>
            <a:r>
              <a:rPr lang="ja-JP" altLang="en-US" sz="2400" dirty="0" smtClean="0"/>
              <a:t>連合（統合、など）</a:t>
            </a:r>
            <a:endParaRPr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　　　　－比較・変換（同異、移動、更新、順序づけ、など）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　　－抑制（抑制、無視、切り替え、など）</a:t>
            </a:r>
            <a:endParaRPr lang="en-US" altLang="ja-JP" sz="2400" dirty="0" smtClean="0"/>
          </a:p>
          <a:p>
            <a:pPr>
              <a:buNone/>
            </a:pPr>
            <a:endParaRPr kumimoji="1" lang="en-US" altLang="ja-JP" sz="800" dirty="0" smtClean="0"/>
          </a:p>
          <a:p>
            <a:pPr>
              <a:buNone/>
            </a:pPr>
            <a:r>
              <a:rPr lang="ja-JP" altLang="en-US" sz="2800" dirty="0" smtClean="0">
                <a:solidFill>
                  <a:srgbClr val="0000FF"/>
                </a:solidFill>
              </a:rPr>
              <a:t>単位的行動</a:t>
            </a:r>
            <a:endParaRPr lang="en-US" altLang="ja-JP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ja-JP" altLang="en-US" sz="2400" dirty="0" smtClean="0"/>
              <a:t>　受容するー探す、見つける、選ぶ、など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操作するー</a:t>
            </a:r>
            <a:r>
              <a:rPr lang="en-US" altLang="ja-JP" sz="2400" dirty="0" smtClean="0"/>
              <a:t>+</a:t>
            </a:r>
            <a:r>
              <a:rPr lang="ja-JP" altLang="en-US" sz="2400" dirty="0" smtClean="0"/>
              <a:t>連合する、</a:t>
            </a:r>
            <a:r>
              <a:rPr lang="en-US" altLang="ja-JP" sz="2400" dirty="0" smtClean="0"/>
              <a:t>+</a:t>
            </a:r>
            <a:r>
              <a:rPr lang="ja-JP" altLang="en-US" sz="2400" dirty="0" smtClean="0"/>
              <a:t>比較する、など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抑制するー</a:t>
            </a:r>
            <a:r>
              <a:rPr lang="en-US" altLang="ja-JP" sz="2400" dirty="0" smtClean="0"/>
              <a:t>+</a:t>
            </a:r>
            <a:r>
              <a:rPr lang="ja-JP" altLang="en-US" sz="2400" dirty="0" smtClean="0"/>
              <a:t>抑える、など　　　　　　　　　　　　　</a:t>
            </a:r>
            <a:r>
              <a:rPr lang="en-US" altLang="ja-JP" sz="2400" dirty="0" smtClean="0"/>
              <a:t>+ </a:t>
            </a:r>
            <a:r>
              <a:rPr lang="ja-JP" altLang="en-US" sz="2400" dirty="0" smtClean="0"/>
              <a:t>高次機能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56176" y="1268760"/>
            <a:ext cx="2097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8000"/>
                </a:solidFill>
              </a:rPr>
              <a:t>思いつくままに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56176" y="1628800"/>
            <a:ext cx="2576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8000"/>
                </a:solidFill>
              </a:rPr>
              <a:t>最後に再びふれる</a:t>
            </a:r>
            <a:endParaRPr kumimoji="1" lang="ja-JP" alt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274</Words>
  <Application>Microsoft Office PowerPoint</Application>
  <PresentationFormat>画面に合わせる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神経・臨床心理</vt:lpstr>
      <vt:lpstr>スライド 2</vt:lpstr>
      <vt:lpstr>Ⅱ．認知的制御</vt:lpstr>
      <vt:lpstr>認知的制御系 （Frontoparietal system）</vt:lpstr>
      <vt:lpstr>脳の正中線（内側）部と眼窩部</vt:lpstr>
      <vt:lpstr>Ⅱ．認知的制御</vt:lpstr>
      <vt:lpstr>認知的制御機能の問題点</vt:lpstr>
      <vt:lpstr>認知的制御機能と単位的行動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認知神経科学</dc:title>
  <dc:creator>Shozo Kojima</dc:creator>
  <cp:lastModifiedBy>Shozo Kojima</cp:lastModifiedBy>
  <cp:revision>23</cp:revision>
  <dcterms:created xsi:type="dcterms:W3CDTF">2015-07-10T11:38:39Z</dcterms:created>
  <dcterms:modified xsi:type="dcterms:W3CDTF">2015-10-05T05:37:39Z</dcterms:modified>
</cp:coreProperties>
</file>